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77" r:id="rId4"/>
    <p:sldId id="257" r:id="rId6"/>
    <p:sldId id="258" r:id="rId7"/>
    <p:sldId id="259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79" r:id="rId16"/>
    <p:sldId id="304" r:id="rId17"/>
    <p:sldId id="303" r:id="rId18"/>
    <p:sldId id="280" r:id="rId19"/>
    <p:sldId id="301" r:id="rId20"/>
    <p:sldId id="281" r:id="rId21"/>
    <p:sldId id="305" r:id="rId22"/>
    <p:sldId id="269" r:id="rId23"/>
    <p:sldId id="270" r:id="rId24"/>
    <p:sldId id="283" r:id="rId25"/>
    <p:sldId id="302" r:id="rId26"/>
    <p:sldId id="286" r:id="rId27"/>
    <p:sldId id="290" r:id="rId28"/>
    <p:sldId id="291" r:id="rId29"/>
    <p:sldId id="292" r:id="rId30"/>
    <p:sldId id="293" r:id="rId31"/>
    <p:sldId id="287" r:id="rId32"/>
    <p:sldId id="288" r:id="rId33"/>
    <p:sldId id="289" r:id="rId34"/>
    <p:sldId id="298" r:id="rId35"/>
    <p:sldId id="294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91D98-46B4-49A8-BE12-F99A00A2AB1F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4AC8F-BBA1-46AD-BD47-221D4E3ABA05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4AC8F-BBA1-46AD-BD47-221D4E3ABA05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4AC8F-BBA1-46AD-BD47-221D4E3ABA05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4AC8F-BBA1-46AD-BD47-221D4E3ABA05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4AC8F-BBA1-46AD-BD47-221D4E3ABA05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ABB95-C060-4DDE-BC25-17C8F5DBA15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04C09-E572-4E0E-976B-894348C0D55D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arxiv.org/abs/2208.13780v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/>
          <p:cNvSpPr txBox="1"/>
          <p:nvPr/>
        </p:nvSpPr>
        <p:spPr>
          <a:xfrm>
            <a:off x="1218101" y="2168118"/>
            <a:ext cx="1020661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Network Inversion for Uncertainty-Aware Out-of-Distribution Detection </a:t>
            </a:r>
            <a:endParaRPr lang="en-US" sz="3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896085" y="4768837"/>
            <a:ext cx="839982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endParaRPr lang="en-US" sz="2400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Rehna Afroz Shaik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22B3932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EE451 Supervised Research Exposition(SRE)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IIT Bombay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/>
          <p:nvPr/>
        </p:nvSpPr>
        <p:spPr>
          <a:xfrm>
            <a:off x="4376420" y="251889"/>
            <a:ext cx="3040380" cy="34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200" b="1" dirty="0"/>
              <a:t>EXPERIMENTS</a:t>
            </a:r>
            <a:endParaRPr lang="en-IN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1922759"/>
            <a:ext cx="1060704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endParaRPr lang="en-IN" b="0" dirty="0">
              <a:effectLst/>
            </a:endParaRPr>
          </a:p>
          <a:p>
            <a:pPr lvl="1"/>
            <a:br>
              <a:rPr lang="en-I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IN" b="1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Size: 2</a:t>
            </a:r>
            <a:r>
              <a:rPr lang="en-I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8x28, </a:t>
            </a:r>
            <a:r>
              <a:rPr lang="en-IN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GrayScale</a:t>
            </a:r>
            <a:endParaRPr lang="en-IN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IN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Classifier: 3 conv2d + 2 linear </a:t>
            </a:r>
            <a:endParaRPr lang="en-IN" b="0" dirty="0">
              <a:effectLst/>
            </a:endParaRPr>
          </a:p>
          <a:p>
            <a:pPr lvl="1">
              <a:spcBef>
                <a:spcPts val="1800"/>
              </a:spcBef>
              <a:spcAft>
                <a:spcPts val="600"/>
              </a:spcAft>
            </a:pP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Generator: 4 convTranspose2d</a:t>
            </a:r>
            <a:br>
              <a:rPr lang="en-IN" dirty="0"/>
            </a:b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733540" y="1922758"/>
            <a:ext cx="616966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endParaRPr lang="en-US" b="0" dirty="0">
              <a:effectLst/>
            </a:endParaRPr>
          </a:p>
          <a:p>
            <a:pPr lvl="1"/>
            <a:b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IN" b="1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Size: 32</a:t>
            </a:r>
            <a:r>
              <a:rPr lang="en-I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x32, RGB</a:t>
            </a:r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Classifier: 5 conv2d + 2 linear</a:t>
            </a:r>
            <a:endParaRPr lang="en-US" b="0" dirty="0">
              <a:effectLst/>
            </a:endParaRPr>
          </a:p>
          <a:p>
            <a:pPr lvl="1">
              <a:spcBef>
                <a:spcPts val="1800"/>
              </a:spcBef>
              <a:spcAft>
                <a:spcPts val="60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Generator: 4 convTranspose2d</a:t>
            </a:r>
            <a:br>
              <a:rPr lang="en-US" dirty="0"/>
            </a:br>
            <a:endParaRPr lang="en-IN" dirty="0"/>
          </a:p>
        </p:txBody>
      </p:sp>
      <p:sp>
        <p:nvSpPr>
          <p:cNvPr id="11" name="Subtitle 2"/>
          <p:cNvSpPr txBox="1"/>
          <p:nvPr/>
        </p:nvSpPr>
        <p:spPr>
          <a:xfrm>
            <a:off x="345440" y="1194530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000" b="1" dirty="0">
                <a:sym typeface="Wingdings" panose="05000000000000000000" pitchFamily="2" charset="2"/>
              </a:rPr>
              <a:t>ARCHITECTURE</a:t>
            </a: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25750" y="4186142"/>
            <a:ext cx="11163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Normal Initialization</a:t>
            </a:r>
            <a:r>
              <a:rPr lang="en-IN" sz="2000" b="1" dirty="0">
                <a:sym typeface="Wingdings" panose="05000000000000000000" pitchFamily="2" charset="2"/>
              </a:rPr>
              <a:t> is used for the generator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Vector Conditioning </a:t>
            </a:r>
            <a:r>
              <a:rPr lang="en-IN" sz="2000" b="1" dirty="0">
                <a:sym typeface="Wingdings" panose="05000000000000000000" pitchFamily="2" charset="2"/>
              </a:rPr>
              <a:t>is used for the experiments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Loss: </a:t>
            </a: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Weighted Cross Entropy</a:t>
            </a:r>
            <a:endParaRPr lang="en-IN" sz="20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Optimizer: </a:t>
            </a: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Adam</a:t>
            </a:r>
            <a:endParaRPr lang="en-IN" sz="20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Datasets used : </a:t>
            </a:r>
            <a:r>
              <a:rPr lang="en-I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MNIST, FMNIST, CIFAR10, SVHN, CIFAR100, Tiny ImageNet-200</a:t>
            </a:r>
            <a:endParaRPr lang="en-IN" sz="20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Trained on one dataset and tested on others as OOD datasets</a:t>
            </a:r>
            <a:endParaRPr lang="en-IN" sz="2000" b="1" dirty="0">
              <a:sym typeface="Wingdings" panose="05000000000000000000" pitchFamily="2" charset="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44330" y="1971764"/>
            <a:ext cx="2057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MNIST, FMNIST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7901695" y="1922757"/>
            <a:ext cx="19526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CIFAR10, SVHN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84480" y="411957"/>
            <a:ext cx="8061960" cy="345122"/>
          </a:xfrm>
        </p:spPr>
        <p:txBody>
          <a:bodyPr>
            <a:noAutofit/>
          </a:bodyPr>
          <a:lstStyle/>
          <a:p>
            <a:pPr algn="l"/>
            <a:r>
              <a:rPr lang="en-IN" sz="2800" b="1" dirty="0">
                <a:sym typeface="Wingdings" panose="05000000000000000000" pitchFamily="2" charset="2"/>
              </a:rPr>
              <a:t>MNIST : In-</a:t>
            </a:r>
            <a:r>
              <a:rPr lang="en-IN" sz="2800" b="1" dirty="0" err="1">
                <a:sym typeface="Wingdings" panose="05000000000000000000" pitchFamily="2" charset="2"/>
              </a:rPr>
              <a:t>dist</a:t>
            </a: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/>
          </a:p>
        </p:txBody>
      </p:sp>
      <p:sp>
        <p:nvSpPr>
          <p:cNvPr id="5" name="Subtitle 2"/>
          <p:cNvSpPr txBox="1"/>
          <p:nvPr/>
        </p:nvSpPr>
        <p:spPr>
          <a:xfrm>
            <a:off x="467360" y="411957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4480" y="1151645"/>
            <a:ext cx="6540390" cy="22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Hyperparameters and Settings </a:t>
            </a:r>
            <a:endParaRPr lang="en-US" sz="1600" b="1" u="sng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Loss Weights: α = 0 (KL) , β = 1 (CE) , γ = 0 (CS)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Steps per Epoch: 100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Number of samples generated in each step = 11000 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endParaRPr lang="en-US" sz="16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2528" y="1649945"/>
            <a:ext cx="548671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Size: 32 , </a:t>
            </a:r>
            <a:r>
              <a:rPr lang="en-US" b="1" dirty="0">
                <a:latin typeface="Open Sans Bold"/>
                <a:ea typeface="Open Sans Bold"/>
                <a:cs typeface="Open Sans Bold"/>
                <a:sym typeface="Open Sans Bold"/>
              </a:rPr>
              <a:t>Number of Epochs: 20 </a:t>
            </a:r>
            <a:endParaRPr lang="en-IN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Learning Rate: 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Classifier:     1e-4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Generator:   1e-3</a:t>
            </a:r>
            <a:endParaRPr lang="en-IN" sz="2000" b="1" dirty="0">
              <a:sym typeface="Wingdings" panose="05000000000000000000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57" y="3771318"/>
            <a:ext cx="4732980" cy="272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67" y="3748875"/>
            <a:ext cx="4732980" cy="273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29" y="791817"/>
            <a:ext cx="10048228" cy="553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0" y="197631"/>
            <a:ext cx="7851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Evolution of generated samples across 20 Epochs</a:t>
            </a:r>
            <a:endParaRPr lang="en-IN"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/>
          <p:cNvSpPr txBox="1"/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596330"/>
            <a:ext cx="2330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Inversion</a:t>
            </a:r>
            <a:endParaRPr lang="en-IN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IN" sz="1400" b="1" dirty="0">
                <a:solidFill>
                  <a:srgbClr val="000000"/>
                </a:solidFill>
                <a:latin typeface="Arial" panose="020B0604020202020204" pitchFamily="34" charset="0"/>
              </a:rPr>
              <a:t>(Classifier trained only for 1 epoch) </a:t>
            </a:r>
            <a:endParaRPr lang="en-IN" sz="14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96" y="1078255"/>
            <a:ext cx="7296402" cy="25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523894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Inversion</a:t>
            </a:r>
            <a:endParaRPr lang="en-IN" sz="20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96" y="3959676"/>
            <a:ext cx="7296402" cy="273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07428" y="1277582"/>
            <a:ext cx="728869" cy="2293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9219661" y="1309450"/>
            <a:ext cx="728869" cy="2293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724400" y="16734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Uncertainty Estimate</a:t>
            </a:r>
            <a:endParaRPr lang="en-IN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98028" y="4290104"/>
            <a:ext cx="728869" cy="2293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9307960" y="4306070"/>
            <a:ext cx="728869" cy="2293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147484" y="2468881"/>
            <a:ext cx="4811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 Test Accuracy: 0.9687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)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 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       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" y="5588826"/>
            <a:ext cx="2851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 Test Accuracy: 0.9915 )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7961" y="1406013"/>
            <a:ext cx="8426245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Standard OOD Metrics </a:t>
            </a:r>
            <a:endParaRPr lang="en-US" sz="2000" b="1" dirty="0">
              <a:effectLst/>
            </a:endParaRPr>
          </a:p>
          <a:p>
            <a:pPr rtl="0" fontAlgn="base">
              <a:spcBef>
                <a:spcPts val="1200"/>
              </a:spcBef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Probability a random OOD score &gt; random ID score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Independent of any specific threshold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Precision–recall curve with OOD treated as positive class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/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False positive rate when 95% of ID samples are correctly detected.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Lower FPR → better OOD rejection.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0230" y="545056"/>
            <a:ext cx="34058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Maximum </a:t>
            </a:r>
            <a:r>
              <a:rPr lang="en-IN" b="1" dirty="0" err="1"/>
              <a:t>Softmax</a:t>
            </a:r>
            <a:r>
              <a:rPr lang="en-IN" b="1" dirty="0"/>
              <a:t> Probability</a:t>
            </a:r>
            <a:endParaRPr lang="en-IN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30286" y="439766"/>
            <a:ext cx="30609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Energy-Based OOD Detection</a:t>
            </a:r>
            <a:endParaRPr lang="en-IN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636" y="923333"/>
            <a:ext cx="4056975" cy="126487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30286" y="2916191"/>
            <a:ext cx="4585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Extract penultimate-layer features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 per-class feature mean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 shared covariance matrix 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Score using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Mahalanobis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distance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64025" y="2401846"/>
            <a:ext cx="3127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 err="1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Mahalanobis</a:t>
            </a:r>
            <a:r>
              <a:rPr lang="en-IN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 Distance</a:t>
            </a:r>
            <a:endParaRPr lang="en-IN" dirty="0"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0" y="1342524"/>
            <a:ext cx="5106113" cy="30960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55697" y="4696155"/>
            <a:ext cx="10804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ODIN</a:t>
            </a:r>
            <a:endParaRPr lang="en-IN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760" y="4880821"/>
            <a:ext cx="2429214" cy="11336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102" y="6037535"/>
            <a:ext cx="2429214" cy="8383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636" y="4210038"/>
            <a:ext cx="4471134" cy="239629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029505" y="4720514"/>
            <a:ext cx="5865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(Out-of-Distribution Detector for Neural Networks)</a:t>
            </a:r>
            <a:endParaRPr lang="en-US" sz="1400" b="1" dirty="0"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/>
          <p:cNvSpPr txBox="1"/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3583" y="520904"/>
            <a:ext cx="8852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I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(  ), </a:t>
            </a:r>
            <a:r>
              <a:rPr lang="en-IN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I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 (  ), </a:t>
            </a:r>
            <a:r>
              <a:rPr lang="en-IN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 </a:t>
            </a:r>
            <a:r>
              <a:rPr lang="en-IN" sz="2800" b="1" dirty="0">
                <a:solidFill>
                  <a:srgbClr val="000000"/>
                </a:solidFill>
                <a:latin typeface="Arial" panose="020B0604020202020204" pitchFamily="34" charset="0"/>
              </a:rPr>
              <a:t>(  )</a:t>
            </a:r>
            <a:endParaRPr lang="en-IN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01" y="2048362"/>
            <a:ext cx="8808122" cy="34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51583" y="13667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Metric : Uncertainty Estimate</a:t>
            </a:r>
            <a:endParaRPr lang="en-IN" sz="28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20347" y="584518"/>
            <a:ext cx="0" cy="328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836504" y="603833"/>
            <a:ext cx="0" cy="328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51982" y="603833"/>
            <a:ext cx="0" cy="328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67701" y="5082615"/>
            <a:ext cx="8546370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3" y="422356"/>
            <a:ext cx="6777101" cy="31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84" y="3848519"/>
            <a:ext cx="6087098" cy="28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/>
          <p:cNvSpPr txBox="1"/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46857"/>
            <a:ext cx="5565913" cy="24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72" y="746857"/>
            <a:ext cx="5565913" cy="247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756" y="3756999"/>
            <a:ext cx="5905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75791" y="160448"/>
            <a:ext cx="9687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Comparison of AUROC, AUPR and FPR@95TPR for different OOD detection methods</a:t>
            </a:r>
            <a:endParaRPr lang="en-IN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17774" y="853419"/>
            <a:ext cx="1152939" cy="2325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0707757" y="853419"/>
            <a:ext cx="1296228" cy="2325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739270" y="3987558"/>
            <a:ext cx="1250342" cy="22859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067340" y="1026699"/>
            <a:ext cx="636103" cy="21279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095091" y="1032321"/>
            <a:ext cx="624839" cy="21463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981823" y="4081671"/>
            <a:ext cx="650351" cy="21918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5" y="521111"/>
            <a:ext cx="5253306" cy="234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11" y="3429000"/>
            <a:ext cx="5079789" cy="22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598" y="2133600"/>
            <a:ext cx="5079789" cy="22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2138189" y="485342"/>
            <a:ext cx="2290916" cy="6292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CLASSIFIER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259215" y="609600"/>
            <a:ext cx="368742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Trained on MNIST dataset</a:t>
            </a: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Tested on MNIST and FMNIST datasets</a:t>
            </a: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2815" y="5843022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classifier trained on MNIST digits (0–9) incorrectly classify inputs from </a:t>
            </a:r>
            <a:r>
              <a:rPr lang="en-US" sz="14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FashionMNIST</a:t>
            </a: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with high confidence</a:t>
            </a: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3" name="Arrow: Right 12"/>
          <p:cNvSpPr/>
          <p:nvPr/>
        </p:nvSpPr>
        <p:spPr>
          <a:xfrm>
            <a:off x="4765040" y="707201"/>
            <a:ext cx="1076960" cy="18554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968" y="2130348"/>
            <a:ext cx="11266494" cy="12986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5" y="3931850"/>
            <a:ext cx="11266494" cy="11740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84480" y="411957"/>
            <a:ext cx="8061960" cy="345122"/>
          </a:xfrm>
        </p:spPr>
        <p:txBody>
          <a:bodyPr>
            <a:noAutofit/>
          </a:bodyPr>
          <a:lstStyle/>
          <a:p>
            <a:pPr algn="l"/>
            <a:r>
              <a:rPr lang="en-IN" sz="2800" b="1" dirty="0">
                <a:sym typeface="Wingdings" panose="05000000000000000000" pitchFamily="2" charset="2"/>
              </a:rPr>
              <a:t>FMNIST : In-</a:t>
            </a:r>
            <a:r>
              <a:rPr lang="en-IN" sz="2800" b="1" dirty="0" err="1">
                <a:sym typeface="Wingdings" panose="05000000000000000000" pitchFamily="2" charset="2"/>
              </a:rPr>
              <a:t>dist</a:t>
            </a: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4480" y="1151645"/>
            <a:ext cx="6540390" cy="22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Hyperparameters and Settings </a:t>
            </a:r>
            <a:endParaRPr lang="en-US" sz="1600" b="1" u="sng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Loss Weights: α = 0, β = 1, γ = 0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Steps per Epoch: 100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Number of samples generated in each step = 11000 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endParaRPr lang="en-US" sz="16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6830" y="1530675"/>
            <a:ext cx="548671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Size: 32 , </a:t>
            </a:r>
            <a:r>
              <a:rPr lang="en-US" b="1" dirty="0">
                <a:latin typeface="Open Sans Bold"/>
                <a:ea typeface="Open Sans Bold"/>
                <a:cs typeface="Open Sans Bold"/>
                <a:sym typeface="Open Sans Bold"/>
              </a:rPr>
              <a:t>Number of Epochs: 20 </a:t>
            </a:r>
            <a:endParaRPr lang="en-IN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Learning Rate: 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Classifier:     1e-4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Generator:   1e-3</a:t>
            </a:r>
            <a:endParaRPr lang="en-IN" sz="2000" b="1" dirty="0">
              <a:sym typeface="Wingdings" panose="05000000000000000000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67" y="3513945"/>
            <a:ext cx="5150564" cy="293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096" y="3574703"/>
            <a:ext cx="5047087" cy="2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66" y="1087273"/>
            <a:ext cx="9975034" cy="549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0" y="409666"/>
            <a:ext cx="7851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Evolution of generated samples across 20 Epochs</a:t>
            </a:r>
            <a:endParaRPr lang="en-IN" sz="24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301" y="418288"/>
            <a:ext cx="920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                  </a:t>
            </a:r>
            <a:r>
              <a:rPr lang="en-IN" b="1" dirty="0"/>
              <a:t>Metric : Uncertainty Estimate </a:t>
            </a:r>
            <a:endParaRPr lang="en-IN" b="1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115" y="1243113"/>
            <a:ext cx="9082297" cy="41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39520" y="4953000"/>
            <a:ext cx="7656763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1" y="482184"/>
            <a:ext cx="6314602" cy="29468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80" y="3627120"/>
            <a:ext cx="5694680" cy="2657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/>
          <p:cNvSpPr txBox="1"/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791" y="160448"/>
            <a:ext cx="9687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Comparison of AUROC, AUPR and FPR@95TPR for different OOD detection methods</a:t>
            </a:r>
            <a:endParaRPr lang="en-IN" sz="20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10454"/>
            <a:ext cx="5449129" cy="237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73" y="805449"/>
            <a:ext cx="5449129" cy="236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37" y="3715724"/>
            <a:ext cx="59436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11757" y="949793"/>
            <a:ext cx="1142172" cy="22187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0745027" y="949793"/>
            <a:ext cx="1142172" cy="22325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792278" y="3852449"/>
            <a:ext cx="1370359" cy="2421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8165037" y="1032321"/>
            <a:ext cx="624839" cy="21463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006961" y="1032321"/>
            <a:ext cx="624839" cy="21463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022574" y="4055166"/>
            <a:ext cx="731355" cy="21700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732" y="411957"/>
            <a:ext cx="8061960" cy="345122"/>
          </a:xfrm>
        </p:spPr>
        <p:txBody>
          <a:bodyPr>
            <a:noAutofit/>
          </a:bodyPr>
          <a:lstStyle/>
          <a:p>
            <a:pPr algn="l"/>
            <a:r>
              <a:rPr lang="en-IN" sz="2800" b="1" dirty="0">
                <a:sym typeface="Wingdings" panose="05000000000000000000" pitchFamily="2" charset="2"/>
              </a:rPr>
              <a:t>SVHN : In-</a:t>
            </a:r>
            <a:r>
              <a:rPr lang="en-IN" sz="2800" b="1" dirty="0" err="1">
                <a:sym typeface="Wingdings" panose="05000000000000000000" pitchFamily="2" charset="2"/>
              </a:rPr>
              <a:t>dist</a:t>
            </a: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4480" y="1151645"/>
            <a:ext cx="6540390" cy="22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Hyperparameters and Settings </a:t>
            </a:r>
            <a:endParaRPr lang="en-US" sz="1600" b="1" u="sng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Loss Weights: α = 0, β = 1, γ = 10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Steps per Epoch: 90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Number of samples generated in each step = 11000 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endParaRPr lang="en-US" sz="16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6830" y="1530675"/>
            <a:ext cx="548671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Size: 32 , </a:t>
            </a:r>
            <a:r>
              <a:rPr lang="en-US" b="1" dirty="0">
                <a:latin typeface="Open Sans Bold"/>
                <a:ea typeface="Open Sans Bold"/>
                <a:cs typeface="Open Sans Bold"/>
                <a:sym typeface="Open Sans Bold"/>
              </a:rPr>
              <a:t>Number of Epochs: 30 </a:t>
            </a:r>
            <a:endParaRPr lang="en-IN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Learning Rate: 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Classifier:     1e-3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Generator:   1e-3</a:t>
            </a:r>
            <a:endParaRPr lang="en-IN" sz="2000" b="1" dirty="0">
              <a:sym typeface="Wingdings" panose="05000000000000000000" pitchFamily="2" charset="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83" y="3587835"/>
            <a:ext cx="4811305" cy="27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844" y="3661089"/>
            <a:ext cx="4697274" cy="267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730" y="754311"/>
            <a:ext cx="7851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Evolution of generated samples across 30 Epochs</a:t>
            </a:r>
            <a:endParaRPr lang="en-IN" sz="2400" b="1" dirty="0"/>
          </a:p>
        </p:txBody>
      </p:sp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8" y="1789043"/>
            <a:ext cx="11127944" cy="408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2140" y="133152"/>
            <a:ext cx="920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                  </a:t>
            </a:r>
            <a:r>
              <a:rPr lang="en-IN" b="1" dirty="0"/>
              <a:t>Metric : Uncertainty Estimate</a:t>
            </a:r>
            <a:endParaRPr lang="en-IN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84" y="712912"/>
            <a:ext cx="7189718" cy="291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0" y="3961610"/>
            <a:ext cx="5268153" cy="243619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69" y="3961610"/>
            <a:ext cx="5179455" cy="24289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85484" y="3239701"/>
            <a:ext cx="6170118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/>
          <p:cNvSpPr txBox="1"/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791" y="302688"/>
            <a:ext cx="9687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Comparison of AUROC, AUPR and FPR@95TPR for different OOD detection methods</a:t>
            </a:r>
            <a:endParaRPr lang="en-IN" sz="2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1" y="805449"/>
            <a:ext cx="5716240" cy="25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9576" y="1064994"/>
            <a:ext cx="623138" cy="2256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20" y="830415"/>
            <a:ext cx="5509318" cy="249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39970" y="1117918"/>
            <a:ext cx="623138" cy="2256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703321"/>
            <a:ext cx="5905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33553" y="4016813"/>
            <a:ext cx="623138" cy="2256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863206" y="1000692"/>
            <a:ext cx="1154659" cy="2237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0885800" y="1084183"/>
            <a:ext cx="1154659" cy="2237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7789430" y="4040738"/>
            <a:ext cx="1173678" cy="2348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97732" y="411957"/>
            <a:ext cx="8061960" cy="345122"/>
          </a:xfrm>
        </p:spPr>
        <p:txBody>
          <a:bodyPr>
            <a:noAutofit/>
          </a:bodyPr>
          <a:lstStyle/>
          <a:p>
            <a:pPr algn="l"/>
            <a:r>
              <a:rPr lang="en-IN" sz="2800" b="1" dirty="0">
                <a:sym typeface="Wingdings" panose="05000000000000000000" pitchFamily="2" charset="2"/>
              </a:rPr>
              <a:t>CIFAR10 : In-</a:t>
            </a:r>
            <a:r>
              <a:rPr lang="en-IN" sz="2800" b="1" dirty="0" err="1">
                <a:sym typeface="Wingdings" panose="05000000000000000000" pitchFamily="2" charset="2"/>
              </a:rPr>
              <a:t>dist</a:t>
            </a: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sz="2800" b="1" dirty="0">
              <a:sym typeface="Wingdings" panose="05000000000000000000" pitchFamily="2" charset="2"/>
            </a:endParaRPr>
          </a:p>
          <a:p>
            <a:pPr algn="l"/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4480" y="1151645"/>
            <a:ext cx="6540390" cy="22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Hyperparameters and Settings </a:t>
            </a:r>
            <a:endParaRPr lang="en-US" sz="1600" b="1" u="sng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Loss Weights: α = 0, β = 1, γ = 100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Inversion Steps per Epoch: 100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 Number of samples generated in each step = 11000 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ts val="3500"/>
              </a:lnSpc>
              <a:spcBef>
                <a:spcPct val="0"/>
              </a:spcBef>
            </a:pPr>
            <a:endParaRPr lang="en-US" sz="16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6830" y="1530675"/>
            <a:ext cx="548671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Size: 32 , </a:t>
            </a:r>
            <a:r>
              <a:rPr lang="en-US" b="1" dirty="0">
                <a:latin typeface="Open Sans Bold"/>
                <a:ea typeface="Open Sans Bold"/>
                <a:cs typeface="Open Sans Bold"/>
                <a:sym typeface="Open Sans Bold"/>
              </a:rPr>
              <a:t>Number of Epochs: 41 </a:t>
            </a:r>
            <a:endParaRPr lang="en-IN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Learning Rate: 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Classifier:     1e-4</a:t>
            </a:r>
            <a:endParaRPr lang="en-IN" sz="20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ym typeface="Wingdings" panose="05000000000000000000" pitchFamily="2" charset="2"/>
              </a:rPr>
              <a:t>Generator:   1e-3</a:t>
            </a:r>
            <a:endParaRPr lang="en-IN" sz="2000" b="1" dirty="0">
              <a:sym typeface="Wingdings" panose="05000000000000000000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84" y="3408052"/>
            <a:ext cx="5340016" cy="303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43" y="3408052"/>
            <a:ext cx="5303196" cy="30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5"/>
          <p:cNvSpPr txBox="1"/>
          <p:nvPr/>
        </p:nvSpPr>
        <p:spPr>
          <a:xfrm>
            <a:off x="475041" y="320562"/>
            <a:ext cx="9959279" cy="63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Problem</a:t>
            </a:r>
            <a:r>
              <a:rPr lang="en-US" sz="240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Statement  </a:t>
            </a:r>
            <a:endParaRPr lang="en-US" sz="28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403921" y="1020649"/>
            <a:ext cx="10768904" cy="12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Classifiers are excellent at distinguishing between in-distribution classes</a:t>
            </a: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But often struggle when presented with out-of-distribution (OOD) samples, misclassifying them with high confidence</a:t>
            </a: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Need a classifier that not only performs well on training data but can also detect OOD samples</a:t>
            </a: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403921" y="3239105"/>
            <a:ext cx="10935857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sz="1400" dirty="0"/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Safety:</a:t>
            </a: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OOD inputs in medical, industrial, or autonomous systems can cause fatal decisions</a:t>
            </a: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Generalization:</a:t>
            </a: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Robust systems should recognize when an input does not belong to the training distribution</a:t>
            </a: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Trust:</a:t>
            </a:r>
            <a:r>
              <a:rPr lang="en-US" sz="1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Users need interpretable confidence, uncertainty estimates to trust predictions</a:t>
            </a: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475041" y="2467857"/>
            <a:ext cx="7793022" cy="63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Why Should This Problem Be Solved </a:t>
            </a:r>
            <a:endParaRPr lang="en-US" sz="28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475041" y="4948311"/>
            <a:ext cx="1097439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Challenges</a:t>
            </a:r>
            <a:endParaRPr lang="en-US" sz="24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435695" y="5519119"/>
            <a:ext cx="10872307" cy="69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Need an external OOD dataset to train the classifier for OOD detection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Softmax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outputs of the classifier are often overconfident, even for unfamiliar inputs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0" y="409666"/>
            <a:ext cx="7851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Evolution of generated samples across 30 Epochs</a:t>
            </a:r>
            <a:endParaRPr lang="en-IN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632888"/>
            <a:ext cx="10899913" cy="403700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1191" y="399726"/>
            <a:ext cx="681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AUROC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AUPR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FPR@95TPR    </a:t>
            </a:r>
            <a:r>
              <a:rPr lang="en-IN" b="1" dirty="0"/>
              <a:t>Metric : Uncertainty Estimate</a:t>
            </a:r>
            <a:endParaRPr lang="en-IN" b="1" dirty="0"/>
          </a:p>
        </p:txBody>
      </p:sp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" y="3869785"/>
            <a:ext cx="11139431" cy="258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249" y="1000454"/>
            <a:ext cx="6824665" cy="27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flipV="1">
            <a:off x="3187249" y="3254623"/>
            <a:ext cx="5963479" cy="4472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4800" y="584518"/>
            <a:ext cx="8061960" cy="2570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5" name="Subtitle 2"/>
          <p:cNvSpPr txBox="1"/>
          <p:nvPr/>
        </p:nvSpPr>
        <p:spPr>
          <a:xfrm>
            <a:off x="304800" y="1117918"/>
            <a:ext cx="8061960" cy="34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à"/>
            </a:pPr>
            <a:endParaRPr lang="en-IN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791" y="308403"/>
            <a:ext cx="9687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Comparison of AUROC, AUPR and FPR@95TPR for different OOD detection methods</a:t>
            </a:r>
            <a:endParaRPr lang="en-IN" sz="2000" b="1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20" y="830415"/>
            <a:ext cx="5509318" cy="249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853530" y="1064992"/>
            <a:ext cx="1218307" cy="22566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731230"/>
            <a:ext cx="5905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18" y="830415"/>
            <a:ext cx="5586984" cy="24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6342" y="1137108"/>
            <a:ext cx="1154659" cy="2237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757606" y="4078519"/>
            <a:ext cx="1218307" cy="22566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332097" y="1117918"/>
            <a:ext cx="676145" cy="22037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8299481" y="1117918"/>
            <a:ext cx="676431" cy="22037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006342" y="4096589"/>
            <a:ext cx="623138" cy="2256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5252" y="1762540"/>
            <a:ext cx="1064149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lvl="1" indent="-269875" algn="l">
              <a:buFont typeface="Arial" panose="020B0604020202020204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39750" lvl="1" indent="-269875" algn="l">
              <a:buFont typeface="Arial" panose="020B0604020202020204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39750" lvl="1" indent="-269875" algn="l">
              <a:buFont typeface="Arial" panose="020B0604020202020204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Across all experiments, network inversion consistently achieved high AUROC, AUPR on OOD datasets 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69875" lvl="1"/>
            <a:endParaRPr lang="en-US" sz="1600" b="1" dirty="0">
              <a:solidFill>
                <a:srgbClr val="000000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Bold"/>
            </a:endParaRPr>
          </a:p>
          <a:p>
            <a:pPr marL="539750" lvl="1" indent="-269875">
              <a:buFont typeface="Arial" panose="020B0604020202020204"/>
              <a:buChar char="•"/>
            </a:pPr>
            <a:r>
              <a:rPr lang="en-US" sz="1600" b="1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Future work can also consider the use n garbage classes—one for each of the in-distribution classes—for fine-grained separation of OOD samples and weighted individual OOD sample contribution to the loss while retraining the classifier based on  uncertainty</a:t>
            </a:r>
            <a:endParaRPr lang="en-US" sz="1600" b="1" dirty="0">
              <a:solidFill>
                <a:srgbClr val="000000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Bold"/>
            </a:endParaRPr>
          </a:p>
          <a:p>
            <a:pPr marL="269875" lvl="1"/>
            <a:endParaRPr lang="en-US" sz="1600" dirty="0"/>
          </a:p>
          <a:p>
            <a:pPr marL="539750" lvl="1" indent="-269875" algn="l">
              <a:buFont typeface="Arial" panose="020B0604020202020204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/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5252" y="82506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Conclusion &amp; Future Work</a:t>
            </a:r>
            <a:endParaRPr lang="en-IN" sz="28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9774" y="1904242"/>
            <a:ext cx="9144000" cy="2387600"/>
          </a:xfrm>
        </p:spPr>
        <p:txBody>
          <a:bodyPr>
            <a:normAutofit/>
          </a:bodyPr>
          <a:lstStyle/>
          <a:p>
            <a:r>
              <a:rPr lang="en-IN" sz="6600" b="1" dirty="0"/>
              <a:t>THANK YOU</a:t>
            </a:r>
            <a:endParaRPr lang="en-IN" sz="6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280516" y="732090"/>
            <a:ext cx="1097439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Previous approaches</a:t>
            </a:r>
            <a:endParaRPr lang="en-US" sz="28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280516" y="1725104"/>
            <a:ext cx="11657484" cy="242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 </a:t>
            </a:r>
            <a:r>
              <a:rPr lang="en-US" sz="1600" b="1" i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Autoinverse</a:t>
            </a:r>
            <a:r>
              <a:rPr lang="en-US" sz="1600" b="1" i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Uncertainty Aware Inversion of Neural Networks”  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1600" b="1" u="sng" dirty="0">
                <a:latin typeface="Open Sans Bold"/>
                <a:ea typeface="Open Sans Bold"/>
                <a:cs typeface="Open Sans Bold"/>
                <a:sym typeface="Open Sans Bold"/>
                <a:hlinkClick r:id="rId1" tooltip="https://arxiv.org/abs/2208.13780v2"/>
              </a:rPr>
              <a:t>https://arxiv.org/abs/2208.13780v2</a:t>
            </a:r>
            <a:r>
              <a:rPr lang="en-US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1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This paper proposes </a:t>
            </a:r>
            <a:r>
              <a:rPr lang="en-US" sz="1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Autoinverse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– an automated approach for inverting neural network surrogates. 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This approach  seeks inverse solutions in the vicinity of reliable data by taking into account the 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predictive uncertainty of the surrogate and minimizing it during inversion. 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280516" y="3921442"/>
            <a:ext cx="11911484" cy="1438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“Uncertainty-Aware Out-of-Distribution Detection with Gaussian Processes 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” (</a:t>
            </a:r>
            <a:r>
              <a:rPr lang="en-US" sz="1600" b="1" u="none" dirty="0">
                <a:latin typeface="Open Sans Bold"/>
                <a:ea typeface="Open Sans Bold"/>
                <a:cs typeface="Open Sans Bold"/>
                <a:sym typeface="Open Sans Bold"/>
              </a:rPr>
              <a:t>https://arxiv.org/</a:t>
            </a:r>
            <a:r>
              <a:rPr lang="en-US" sz="1600" b="1" dirty="0">
                <a:latin typeface="Open Sans Bold"/>
                <a:ea typeface="Open Sans Bold"/>
                <a:cs typeface="Open Sans Bold"/>
                <a:sym typeface="Open Sans Bold"/>
              </a:rPr>
              <a:t>pdf</a:t>
            </a:r>
            <a:r>
              <a:rPr lang="en-US" sz="1600" b="1" u="none" dirty="0">
                <a:latin typeface="Open Sans Bold"/>
                <a:ea typeface="Open Sans Bold"/>
                <a:cs typeface="Open Sans Bold"/>
                <a:sym typeface="Open Sans Bold"/>
              </a:rPr>
              <a:t>/2</a:t>
            </a:r>
            <a:r>
              <a:rPr lang="en-US" sz="1600" b="1" dirty="0">
                <a:latin typeface="Open Sans Bold"/>
                <a:ea typeface="Open Sans Bold"/>
                <a:cs typeface="Open Sans Bold"/>
                <a:sym typeface="Open Sans Bold"/>
              </a:rPr>
              <a:t>412.</a:t>
            </a:r>
            <a:r>
              <a:rPr lang="en-US" sz="1600" b="1" u="none" dirty="0"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  <a:r>
              <a:rPr lang="en-US" sz="1600" b="1" dirty="0"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  <a:r>
              <a:rPr lang="en-US" sz="1600" b="1" u="none" dirty="0"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  	This Paper proposes a Gaussian-process-based method for out-of-distribution detection in deep neural  	networks (DNNs) that eliminate the need for OOD data during training. This approach includes  multi-class 	Gaussian processes  to quantify  uncertainty and a score to distinguish in-distribution and OOD samples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/>
          <p:cNvSpPr txBox="1"/>
          <p:nvPr/>
        </p:nvSpPr>
        <p:spPr>
          <a:xfrm>
            <a:off x="445890" y="1070418"/>
            <a:ext cx="1130022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Our approach  </a:t>
            </a:r>
            <a:endParaRPr lang="en-US" sz="2800" b="1" dirty="0"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spcBef>
                <a:spcPct val="0"/>
              </a:spcBef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Our method uses an </a:t>
            </a:r>
            <a:r>
              <a:rPr lang="en-US" sz="1600" b="1" dirty="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n+1 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approach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1200150" lvl="2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 number of classes present in the training data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1200150" lvl="2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Extra ”</a:t>
            </a:r>
            <a:r>
              <a:rPr lang="en-US" sz="1600" b="1" dirty="0">
                <a:solidFill>
                  <a:srgbClr val="0070C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garbage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” class for OOD detection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spcBef>
                <a:spcPct val="0"/>
              </a:spcBef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”Garbage” class is initially populated by samples generated from random </a:t>
            </a:r>
            <a:r>
              <a:rPr lang="en-US" sz="1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Guassian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noise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lvl="1">
              <a:spcBef>
                <a:spcPct val="0"/>
              </a:spcBef>
            </a:pP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Network inversion to generate OOD samples from the classifier’s in</a:t>
            </a:r>
            <a:r>
              <a:rPr lang="en-US" sz="1600" b="1" u="non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put s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pace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spcBef>
                <a:spcPct val="0"/>
              </a:spcBef>
            </a:pPr>
            <a:endParaRPr lang="en-US" sz="2400" b="1" dirty="0">
              <a:solidFill>
                <a:srgbClr val="0070C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spcBef>
                <a:spcPct val="0"/>
              </a:spcBef>
            </a:pPr>
            <a:r>
              <a:rPr lang="en-US" sz="2000" b="1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 Italics"/>
              </a:rPr>
              <a:t>Network Inversion</a:t>
            </a:r>
            <a:endParaRPr lang="en-US" sz="2000" b="1" dirty="0"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Bold Italics"/>
            </a:endParaRPr>
          </a:p>
          <a:p>
            <a:pPr>
              <a:spcBef>
                <a:spcPct val="0"/>
              </a:spcBef>
            </a:pPr>
            <a:endParaRPr lang="en-US" sz="1600" b="1" dirty="0">
              <a:solidFill>
                <a:srgbClr val="000000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Bold Italics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A technique to determine the input from a known output and system mapping, providing insights into Neural networks decision-making</a:t>
            </a:r>
            <a:endParaRPr lang="en-US" sz="1600" b="1" dirty="0">
              <a:solidFill>
                <a:srgbClr val="000000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Open Sans Bold"/>
            </a:endParaRPr>
          </a:p>
          <a:p>
            <a:pPr algn="l"/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/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45680" y="62006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 Inversion and its Applications</a:t>
            </a:r>
            <a:endParaRPr lang="en-US"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 https://arxiv.org/pdf/2411.17777)</a:t>
            </a:r>
            <a:endParaRPr lang="en-US"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170995"/>
            <a:ext cx="9956800" cy="4516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3774" y="3909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 Inversion</a:t>
            </a:r>
            <a:endParaRPr lang="en-US" sz="28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950720" y="2222100"/>
            <a:ext cx="2651760" cy="8991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CLASSIFIER</a:t>
            </a:r>
            <a:endParaRPr lang="en-IN" sz="2800" b="1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7832998" y="2217015"/>
            <a:ext cx="2651760" cy="899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GENERATOR</a:t>
            </a:r>
            <a:endParaRPr lang="en-IN" sz="2800" b="1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181238" y="5431795"/>
            <a:ext cx="2651760" cy="8991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DATASET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5" name="Arrow: Curved Down 14"/>
          <p:cNvSpPr/>
          <p:nvPr/>
        </p:nvSpPr>
        <p:spPr>
          <a:xfrm>
            <a:off x="3276600" y="857883"/>
            <a:ext cx="5928360" cy="1188720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urved Left 16"/>
          <p:cNvSpPr/>
          <p:nvPr/>
        </p:nvSpPr>
        <p:spPr>
          <a:xfrm rot="2254572">
            <a:off x="8786904" y="3362410"/>
            <a:ext cx="836110" cy="3412944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Arrow: Curved Left 17"/>
          <p:cNvSpPr/>
          <p:nvPr/>
        </p:nvSpPr>
        <p:spPr>
          <a:xfrm rot="8433554">
            <a:off x="3036390" y="3197390"/>
            <a:ext cx="1005840" cy="3658536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3520" y="1082910"/>
            <a:ext cx="1508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Inversion</a:t>
            </a:r>
            <a:endParaRPr lang="en-US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83120" y="4490578"/>
            <a:ext cx="153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Exclusion</a:t>
            </a:r>
            <a:endParaRPr lang="en-US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03520" y="1082910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Inversion</a:t>
            </a:r>
            <a:endParaRPr lang="en-US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  <a:p>
            <a:pPr algn="l"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16580" y="4530606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Training</a:t>
            </a:r>
            <a:endParaRPr lang="en-US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4800" y="30388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latin typeface="Open Sans Bold"/>
                <a:ea typeface="Open Sans Bold"/>
                <a:cs typeface="Open Sans Bold"/>
                <a:sym typeface="Open Sans Bold"/>
              </a:rPr>
              <a:t>Our approach  </a:t>
            </a:r>
            <a:endParaRPr lang="en-US" sz="280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1824" y="1078670"/>
            <a:ext cx="5768352" cy="1000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0" y="2279720"/>
            <a:ext cx="5423827" cy="3046259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6018817" y="2766530"/>
            <a:ext cx="1752600" cy="1828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/>
          <p:cNvSpPr/>
          <p:nvPr/>
        </p:nvSpPr>
        <p:spPr>
          <a:xfrm>
            <a:off x="6018817" y="3771500"/>
            <a:ext cx="1752600" cy="1828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/>
          <p:cNvSpPr/>
          <p:nvPr/>
        </p:nvSpPr>
        <p:spPr>
          <a:xfrm>
            <a:off x="6018817" y="4746860"/>
            <a:ext cx="1752600" cy="1828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8318441" y="3692770"/>
            <a:ext cx="2881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Cross Entropy</a:t>
            </a:r>
            <a:endParaRPr lang="en-IN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18442" y="2549026"/>
            <a:ext cx="2881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KL Divergence</a:t>
            </a:r>
            <a:endParaRPr lang="en-IN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18441" y="4698907"/>
            <a:ext cx="2881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Cosine Similarity</a:t>
            </a:r>
            <a:endParaRPr lang="en-IN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57467" y="290962"/>
            <a:ext cx="4985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Inversion Loss Function</a:t>
            </a:r>
            <a:endParaRPr lang="en-IN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14357" y="5548497"/>
            <a:ext cx="11018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hyperparameters α, β, γ control the contribution of each individual loss term </a:t>
            </a:r>
            <a:endParaRPr lang="en-IN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096000" y="6594249"/>
            <a:ext cx="76041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 Inversion and its Applications  (https://arxiv.org/pdf/2411.17777)</a:t>
            </a:r>
            <a:endParaRPr lang="en-US" sz="10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/>
          <p:nvPr/>
        </p:nvSpPr>
        <p:spPr>
          <a:xfrm>
            <a:off x="4306227" y="1156462"/>
            <a:ext cx="1953616" cy="780380"/>
          </a:xfrm>
          <a:custGeom>
            <a:avLst/>
            <a:gdLst/>
            <a:ahLst/>
            <a:cxnLst/>
            <a:rect l="l" t="t" r="r" b="b"/>
            <a:pathLst>
              <a:path w="3191657" h="1349615">
                <a:moveTo>
                  <a:pt x="0" y="0"/>
                </a:moveTo>
                <a:lnTo>
                  <a:pt x="3191657" y="0"/>
                </a:lnTo>
                <a:lnTo>
                  <a:pt x="3191657" y="1349614"/>
                </a:lnTo>
                <a:lnTo>
                  <a:pt x="0" y="13496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21" name="Freeform 6"/>
          <p:cNvSpPr/>
          <p:nvPr/>
        </p:nvSpPr>
        <p:spPr>
          <a:xfrm>
            <a:off x="1083910" y="3830809"/>
            <a:ext cx="3222317" cy="595317"/>
          </a:xfrm>
          <a:custGeom>
            <a:avLst/>
            <a:gdLst/>
            <a:ahLst/>
            <a:cxnLst/>
            <a:rect l="l" t="t" r="r" b="b"/>
            <a:pathLst>
              <a:path w="5264357" h="1029561">
                <a:moveTo>
                  <a:pt x="0" y="0"/>
                </a:moveTo>
                <a:lnTo>
                  <a:pt x="5264357" y="0"/>
                </a:lnTo>
                <a:lnTo>
                  <a:pt x="5264357" y="1029561"/>
                </a:lnTo>
                <a:lnTo>
                  <a:pt x="0" y="102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2" name="Freeform 7"/>
          <p:cNvSpPr/>
          <p:nvPr/>
        </p:nvSpPr>
        <p:spPr>
          <a:xfrm>
            <a:off x="6704983" y="3663112"/>
            <a:ext cx="3153525" cy="887856"/>
          </a:xfrm>
          <a:custGeom>
            <a:avLst/>
            <a:gdLst/>
            <a:ahLst/>
            <a:cxnLst/>
            <a:rect l="l" t="t" r="r" b="b"/>
            <a:pathLst>
              <a:path w="5151969" h="1535489">
                <a:moveTo>
                  <a:pt x="0" y="0"/>
                </a:moveTo>
                <a:lnTo>
                  <a:pt x="5151970" y="0"/>
                </a:lnTo>
                <a:lnTo>
                  <a:pt x="5151970" y="1535489"/>
                </a:lnTo>
                <a:lnTo>
                  <a:pt x="0" y="1535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Freeform 8"/>
          <p:cNvSpPr/>
          <p:nvPr/>
        </p:nvSpPr>
        <p:spPr>
          <a:xfrm>
            <a:off x="2010700" y="2150384"/>
            <a:ext cx="2149088" cy="949584"/>
          </a:xfrm>
          <a:custGeom>
            <a:avLst/>
            <a:gdLst/>
            <a:ahLst/>
            <a:cxnLst/>
            <a:rect l="l" t="t" r="r" b="b"/>
            <a:pathLst>
              <a:path w="3511003" h="1642243">
                <a:moveTo>
                  <a:pt x="0" y="0"/>
                </a:moveTo>
                <a:lnTo>
                  <a:pt x="3511002" y="0"/>
                </a:lnTo>
                <a:lnTo>
                  <a:pt x="3511002" y="1642243"/>
                </a:lnTo>
                <a:lnTo>
                  <a:pt x="0" y="1642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24" name="Freeform 9"/>
          <p:cNvSpPr/>
          <p:nvPr/>
        </p:nvSpPr>
        <p:spPr>
          <a:xfrm>
            <a:off x="6096000" y="2137247"/>
            <a:ext cx="5175925" cy="888993"/>
          </a:xfrm>
          <a:custGeom>
            <a:avLst/>
            <a:gdLst/>
            <a:ahLst/>
            <a:cxnLst/>
            <a:rect l="l" t="t" r="r" b="b"/>
            <a:pathLst>
              <a:path w="8456001" h="1537455">
                <a:moveTo>
                  <a:pt x="0" y="0"/>
                </a:moveTo>
                <a:lnTo>
                  <a:pt x="8456001" y="0"/>
                </a:lnTo>
                <a:lnTo>
                  <a:pt x="8456001" y="1537455"/>
                </a:lnTo>
                <a:lnTo>
                  <a:pt x="0" y="1537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25" name="TextBox 10"/>
          <p:cNvSpPr txBox="1"/>
          <p:nvPr/>
        </p:nvSpPr>
        <p:spPr>
          <a:xfrm>
            <a:off x="348808" y="-41242"/>
            <a:ext cx="10550693" cy="2191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Uncertainty Estimation Method </a:t>
            </a:r>
            <a:endParaRPr lang="en-US" sz="2800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Uncertainty estimate is given by :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-574437" y="3348887"/>
            <a:ext cx="4768905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5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                   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Softmax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probabilities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5953758" y="3266850"/>
            <a:ext cx="4655973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5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Uniform distribution over K classes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0" y="4794555"/>
            <a:ext cx="10813415" cy="388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5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B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Wingdings" panose="05000000000000000000" pitchFamily="2" charset="2"/>
              </a:rPr>
              <a:t> Batch size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,  K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Wingdings" panose="05000000000000000000" pitchFamily="2" charset="2"/>
              </a:rPr>
              <a:t> Number of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classes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3562829" y="5600373"/>
            <a:ext cx="5010900" cy="708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226695" lvl="1" algn="l">
              <a:lnSpc>
                <a:spcPts val="2940"/>
              </a:lnSpc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U(x) close to 0 </a:t>
            </a: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high confidence</a:t>
            </a:r>
            <a:endParaRPr lang="en-US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226695" lvl="1">
              <a:lnSpc>
                <a:spcPts val="2940"/>
              </a:lnSpc>
            </a:pP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U(x) close to 1 </a:t>
            </a: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Maximum Uncertainty</a:t>
            </a:r>
            <a:endParaRPr lang="en-US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6430</Words>
  <Application>WPS Presentation</Application>
  <PresentationFormat>Widescreen</PresentationFormat>
  <Paragraphs>296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</vt:lpstr>
      <vt:lpstr>SimSun</vt:lpstr>
      <vt:lpstr>Wingdings</vt:lpstr>
      <vt:lpstr>Open Sans Bold</vt:lpstr>
      <vt:lpstr>Times New Roman</vt:lpstr>
      <vt:lpstr>Open Sans</vt:lpstr>
      <vt:lpstr>Open Sans Bold</vt:lpstr>
      <vt:lpstr>Open Sans Bold Italics</vt:lpstr>
      <vt:lpstr>SWAstro</vt:lpstr>
      <vt:lpstr>Arial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 Rehna Afroz</dc:creator>
  <cp:lastModifiedBy>SHAIK REHNA AFROZ</cp:lastModifiedBy>
  <cp:revision>9</cp:revision>
  <dcterms:created xsi:type="dcterms:W3CDTF">2025-11-24T04:51:00Z</dcterms:created>
  <dcterms:modified xsi:type="dcterms:W3CDTF">2025-12-01T20:08:37Z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80C2C1ECBBC84E7C9027608EAB6DBFCF_12</vt:lpwstr>
  </property>
  <property fmtid="{D5CDD505-2E9C-101B-9397-08002B2CF9AE}" pid="3" name="KSOProductBuildVer">
    <vt:lpwstr>1033-12.2.0.23155</vt:lpwstr>
  </property>
</Properties>
</file>